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5" r:id="rId6"/>
    <p:sldId id="266" r:id="rId7"/>
    <p:sldId id="267" r:id="rId8"/>
    <p:sldId id="269" r:id="rId9"/>
    <p:sldId id="271" r:id="rId10"/>
    <p:sldId id="257" r:id="rId11"/>
    <p:sldId id="272" r:id="rId12"/>
    <p:sldId id="273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E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78" y="1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7DD1-5A6B-477D-86E7-56774DB2DA37}" type="datetimeFigureOut">
              <a:rPr lang="pl-PL" smtClean="0"/>
              <a:t>17.09.2025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341B-9C62-4D2A-A906-218EB8AFD8F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5224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D74FC7-C48F-9089-E144-EE725726A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8314" y="1289957"/>
            <a:ext cx="10774134" cy="311059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11" name="Symbol zastępczy tekstu 2">
            <a:extLst>
              <a:ext uri="{FF2B5EF4-FFF2-40B4-BE49-F238E27FC236}">
                <a16:creationId xmlns:a16="http://schemas.microsoft.com/office/drawing/2014/main" id="{FEC519D6-5B9C-BEC3-483F-3AC94EA0D5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208314" y="4589463"/>
            <a:ext cx="10774134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4">
            <a:extLst>
              <a:ext uri="{FF2B5EF4-FFF2-40B4-BE49-F238E27FC236}">
                <a16:creationId xmlns:a16="http://schemas.microsoft.com/office/drawing/2014/main" id="{BEF41360-4B2C-86C6-7FD3-BA0B25806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0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5E814C-1173-5E09-4EB1-3417AAE8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03C1FB-A2CA-A494-0C0C-EDC710C04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C158BF9-6373-EC0E-D2A1-C4A3C75EE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00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723AD6-C9FD-EFFC-A86C-1AAFE817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314" y="1289957"/>
            <a:ext cx="10774134" cy="31105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17E5505-105F-AC09-F05A-DA4C348DD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8314" y="4589463"/>
            <a:ext cx="10774134" cy="1500187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9D5495E-8CC0-79B5-8C2E-9E40B880B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952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2B6B48-67D2-9756-A7F8-821B6C6DA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AA4C04-E82A-7377-73E9-3A28195B1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8314" y="1289957"/>
            <a:ext cx="5192485" cy="480060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0C6A0E7-1E87-AEAB-28E1-76236E8E1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9964" y="1289957"/>
            <a:ext cx="5192486" cy="480060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daty 4">
            <a:extLst>
              <a:ext uri="{FF2B5EF4-FFF2-40B4-BE49-F238E27FC236}">
                <a16:creationId xmlns:a16="http://schemas.microsoft.com/office/drawing/2014/main" id="{05BDC9C6-D46B-4E16-7923-2C51F3F37A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6752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04E4DA-1469-A58A-A907-7C283A036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8312" y="1289957"/>
            <a:ext cx="5192485" cy="800100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CF2C4D-9044-F3AA-9498-1BFDE1F0F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08314" y="2273083"/>
            <a:ext cx="5192483" cy="381747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6A9D7CC-4579-BC78-84A2-7FED1ECD6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9962" y="1289957"/>
            <a:ext cx="5192487" cy="800100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2408CA3-AE5B-B91C-D734-DE91F69A1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9962" y="2273083"/>
            <a:ext cx="5192488" cy="381747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ytułu 1">
            <a:extLst>
              <a:ext uri="{FF2B5EF4-FFF2-40B4-BE49-F238E27FC236}">
                <a16:creationId xmlns:a16="http://schemas.microsoft.com/office/drawing/2014/main" id="{44849EFF-1AD6-4604-8673-E3DE4E510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7" name="Symbol zastępczy daty 4">
            <a:extLst>
              <a:ext uri="{FF2B5EF4-FFF2-40B4-BE49-F238E27FC236}">
                <a16:creationId xmlns:a16="http://schemas.microsoft.com/office/drawing/2014/main" id="{178FA480-6E4C-EA0A-195A-8CCAFE45C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909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997471-F7E6-6CFC-D48B-E3BF7778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7" name="Symbol zastępczy daty 4">
            <a:extLst>
              <a:ext uri="{FF2B5EF4-FFF2-40B4-BE49-F238E27FC236}">
                <a16:creationId xmlns:a16="http://schemas.microsoft.com/office/drawing/2014/main" id="{742EFBF3-3A23-64E5-D8E0-0F3632A1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87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24AB3AC1-8EC5-BF6E-0BB0-0072823FD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4">
            <a:extLst>
              <a:ext uri="{FF2B5EF4-FFF2-40B4-BE49-F238E27FC236}">
                <a16:creationId xmlns:a16="http://schemas.microsoft.com/office/drawing/2014/main" id="{DE8CC39C-989A-0FD4-17D0-EFF7AB4B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75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E6AB10-94F3-F99D-9D20-FD64AD93C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289957"/>
            <a:ext cx="6799262" cy="4800601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4AE17AA-056C-A97D-1997-094A4B00D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08314" y="1289957"/>
            <a:ext cx="3563711" cy="4800601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E514B5A6-0F99-0320-2550-8BC5D5BC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BBB54AD-7923-926D-021C-CC2A992B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73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03AB877-4168-21D6-F157-AD4930F14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9957"/>
            <a:ext cx="6799262" cy="4800601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BDFC49-348F-CC10-A6A7-4AB0800FC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08314" y="1289957"/>
            <a:ext cx="3563711" cy="4800601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ytuł 1">
            <a:extLst>
              <a:ext uri="{FF2B5EF4-FFF2-40B4-BE49-F238E27FC236}">
                <a16:creationId xmlns:a16="http://schemas.microsoft.com/office/drawing/2014/main" id="{A0C8A797-9F03-DFE3-D7FD-F878FEE9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192F4F-E186-A529-F6CA-9935A2555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923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Wielobarwne zestawienie logo informujących o współfinansowaniu projektu ze środków Unii Europejskiej, składające się ze znaku programu Fundusze Europejskie dla Rozwoju Społecznego (znak graficzny i nazwa programu), znaku barw Rzeczypospolitej Polskiej (barwy RP oraz nazwa Rzeczypospolita Polska), znaku Unii Europejskiej (flaga UE i napis “Dofinansowane przez Unię Europejską”) oraz po pionowej linii rozdzielającej logo Politechniki Warszawskiej oraz napis Politechnika Warszawska.">
            <a:extLst>
              <a:ext uri="{FF2B5EF4-FFF2-40B4-BE49-F238E27FC236}">
                <a16:creationId xmlns:a16="http://schemas.microsoft.com/office/drawing/2014/main" id="{A6C66FD5-57B2-D96B-F590-09D044D9DFF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273584"/>
            <a:ext cx="5886450" cy="382908"/>
          </a:xfrm>
          <a:prstGeom prst="rect">
            <a:avLst/>
          </a:prstGeom>
        </p:spPr>
      </p:pic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444176F-B543-9C7B-4B78-337B88098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652BBB-6082-93BE-D89C-8F0B0F92B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8314" y="1289957"/>
            <a:ext cx="10774136" cy="4800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9A05BC2A-7A9A-682F-15E5-8045B4A763E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777166" y="3619581"/>
            <a:ext cx="4800601" cy="141355"/>
          </a:xfrm>
          <a:prstGeom prst="rect">
            <a:avLst/>
          </a:prstGeom>
        </p:spPr>
      </p:pic>
      <p:sp>
        <p:nvSpPr>
          <p:cNvPr id="12" name="Symbol zastępczy daty 4">
            <a:extLst>
              <a:ext uri="{FF2B5EF4-FFF2-40B4-BE49-F238E27FC236}">
                <a16:creationId xmlns:a16="http://schemas.microsoft.com/office/drawing/2014/main" id="{A1E5F074-AF75-2DD0-7EAA-42FB203BA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8314" y="6291367"/>
            <a:ext cx="1061356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latin typeface="Source Sans Pro Semibold" panose="020B0603030403020204" pitchFamily="34" charset="0"/>
              </a:defRPr>
            </a:lvl1pPr>
          </a:lstStyle>
          <a:p>
            <a:fld id="{215C84CE-5140-475F-B38E-A81483A3F60B}" type="datetimeFigureOut">
              <a:rPr lang="pl-PL" smtClean="0"/>
              <a:pPr/>
              <a:t>17.09.2025</a:t>
            </a:fld>
            <a:endParaRPr lang="pl-PL"/>
          </a:p>
        </p:txBody>
      </p:sp>
      <p:pic>
        <p:nvPicPr>
          <p:cNvPr id="7" name="Obraz 6" descr="Wielobarwna rozeta rozjaśniona - fragment.">
            <a:extLst>
              <a:ext uri="{FF2B5EF4-FFF2-40B4-BE49-F238E27FC236}">
                <a16:creationId xmlns:a16="http://schemas.microsoft.com/office/drawing/2014/main" id="{24961B7B-FCC4-32F8-FD98-507D5465F25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42132">
            <a:off x="9847820" y="-2295971"/>
            <a:ext cx="4807941" cy="4688764"/>
          </a:xfrm>
          <a:prstGeom prst="rect">
            <a:avLst/>
          </a:prstGeom>
        </p:spPr>
      </p:pic>
      <p:pic>
        <p:nvPicPr>
          <p:cNvPr id="10" name="Obraz 9" descr="Obraz zawierający Grafika, projekt graficzny, Czcionka, Wielobarwność&#10;&#10;Opis wygenerowany automatycznie">
            <a:extLst>
              <a:ext uri="{FF2B5EF4-FFF2-40B4-BE49-F238E27FC236}">
                <a16:creationId xmlns:a16="http://schemas.microsoft.com/office/drawing/2014/main" id="{4F8E805C-3E7D-E607-450F-C2667B00F83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20" y="313836"/>
            <a:ext cx="3239234" cy="69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3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Source Sans Pro Semibold" panose="020B06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ource Sans Pro Light" panose="020B04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1D0661-47B1-DE3A-5352-A6C6ECBF6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6000" dirty="0">
                <a:solidFill>
                  <a:schemeClr val="tx2">
                    <a:lumMod val="75000"/>
                  </a:schemeClr>
                </a:solidFill>
              </a:rPr>
              <a:t>Zarządzanie i marketing w gospodarce cyfrowej</a:t>
            </a:r>
            <a:br>
              <a:rPr lang="pl-PL" sz="6000" dirty="0">
                <a:solidFill>
                  <a:schemeClr val="bg2"/>
                </a:solidFill>
                <a:latin typeface="Source Sans Pro Light" panose="020B0403030403020204" pitchFamily="34" charset="0"/>
              </a:rPr>
            </a:b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98E112D-585F-BFBF-2049-9455B463294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97299" y="4202601"/>
            <a:ext cx="10774134" cy="1500187"/>
          </a:xfrm>
        </p:spPr>
        <p:txBody>
          <a:bodyPr>
            <a:normAutofit fontScale="47500" lnSpcReduction="20000"/>
          </a:bodyPr>
          <a:lstStyle/>
          <a:p>
            <a:r>
              <a:rPr lang="pl-PL" dirty="0">
                <a:solidFill>
                  <a:schemeClr val="bg1"/>
                </a:solidFill>
                <a:latin typeface="Source Sans Pro Light" panose="020B0403030403020204" pitchFamily="34" charset="0"/>
                <a:ea typeface="Source Serif Pro" panose="02040603050405020204" pitchFamily="18" charset="0"/>
              </a:rPr>
              <a:t>Kolegium Nauk Ekonomicznych i Społecznych</a:t>
            </a:r>
          </a:p>
          <a:p>
            <a:r>
              <a:rPr lang="pl-PL" dirty="0">
                <a:solidFill>
                  <a:schemeClr val="bg1"/>
                </a:solidFill>
                <a:latin typeface="Source Sans Pro Light" panose="020B0403030403020204" pitchFamily="34" charset="0"/>
                <a:ea typeface="Source Serif Pro" panose="02040603050405020204" pitchFamily="18" charset="0"/>
              </a:rPr>
              <a:t>Kolegium Nauk Ekonomicznych i Społecznych</a:t>
            </a:r>
          </a:p>
          <a:p>
            <a:r>
              <a:rPr lang="pl-PL" dirty="0">
                <a:solidFill>
                  <a:schemeClr val="bg1"/>
                </a:solidFill>
                <a:ea typeface="Source Serif Pro" panose="02040603050405020204" pitchFamily="18" charset="0"/>
              </a:rPr>
              <a:t>Politechnika </a:t>
            </a:r>
            <a:r>
              <a:rPr lang="pl-PL" dirty="0" err="1">
                <a:solidFill>
                  <a:schemeClr val="bg1"/>
                </a:solidFill>
                <a:ea typeface="Source Serif Pro" panose="02040603050405020204" pitchFamily="18" charset="0"/>
              </a:rPr>
              <a:t>Warszawsknika</a:t>
            </a:r>
            <a:r>
              <a:rPr lang="pl-PL" dirty="0">
                <a:solidFill>
                  <a:schemeClr val="bg1"/>
                </a:solidFill>
                <a:ea typeface="Source Serif Pro" panose="02040603050405020204" pitchFamily="18" charset="0"/>
              </a:rPr>
              <a:t> Warszawska</a:t>
            </a:r>
          </a:p>
          <a:p>
            <a:r>
              <a:rPr lang="pl-PL" dirty="0">
                <a:solidFill>
                  <a:schemeClr val="bg1"/>
                </a:solidFill>
                <a:latin typeface="Source Sans Pro Light" panose="020B0403030403020204" pitchFamily="34" charset="0"/>
                <a:ea typeface="Source Serif Pro" panose="02040603050405020204" pitchFamily="18" charset="0"/>
              </a:rPr>
              <a:t>Kolegium Nauk Ekonomicznych i Społecznych</a:t>
            </a:r>
          </a:p>
          <a:p>
            <a:r>
              <a:rPr lang="pl-PL" dirty="0">
                <a:solidFill>
                  <a:schemeClr val="bg1"/>
                </a:solidFill>
                <a:ea typeface="Source Serif Pro" panose="02040603050405020204" pitchFamily="18" charset="0"/>
              </a:rPr>
              <a:t>Politechnika Warszawska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603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2CFE91-4D8F-D6A7-9697-2F95140AAE9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>
            <a:normAutofit fontScale="90000"/>
          </a:bodyPr>
          <a:lstStyle/>
          <a:p>
            <a:r>
              <a:rPr lang="pl-PL" sz="3100" dirty="0">
                <a:solidFill>
                  <a:schemeClr val="bg1"/>
                </a:solidFill>
              </a:rPr>
              <a:t>Mikroprogramy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13449-5DD7-C34B-508A-DD49E65FC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Mikroprogram dla osób zainteresowanych tworzeniem Startupów we współpracy z Płockim Parkiem Technologicznym</a:t>
            </a:r>
          </a:p>
          <a:p>
            <a:pPr marL="0" indent="0">
              <a:buNone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3466AF">
                    <a:lumMod val="50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 „</a:t>
            </a:r>
            <a:r>
              <a:rPr lang="pl-PL" b="1" i="1" dirty="0"/>
              <a:t>Przedsiębiorczość </a:t>
            </a:r>
            <a:r>
              <a:rPr lang="pl-PL" b="1" i="1" dirty="0" err="1"/>
              <a:t>startupowa</a:t>
            </a:r>
            <a:r>
              <a:rPr lang="pl-PL" b="1" i="1" dirty="0"/>
              <a:t> – nowoczesne podejście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3466AF">
                    <a:lumMod val="50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”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Mikroprogram prowadzony w trybie zdalnym we współpracy z firmą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SoftHard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0" indent="0">
              <a:buNone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3466AF">
                    <a:lumMod val="50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„</a:t>
            </a:r>
            <a:r>
              <a:rPr lang="pl-PL" b="1" i="1" dirty="0"/>
              <a:t>Zintegrowane systemy rachunkowości i finansów – praktyka w Papirus SQL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3466AF">
                    <a:lumMod val="50000"/>
                  </a:srgbClr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726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FABE6-91CA-FBBA-823E-957937E73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2ADB52-C888-ACDB-47A2-7091A20D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865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r>
              <a:rPr lang="pl-PL" sz="2400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Propozycja nowego kierunku </a:t>
            </a:r>
            <a:br>
              <a:rPr lang="pl-PL" sz="2400" dirty="0">
                <a:solidFill>
                  <a:schemeClr val="bg1"/>
                </a:solidFill>
                <a:latin typeface="Source Sans Pro SemiBold" panose="020B0603030403020204" pitchFamily="34" charset="0"/>
              </a:rPr>
            </a:br>
            <a:r>
              <a:rPr lang="pl-PL" sz="2400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		</a:t>
            </a:r>
            <a:r>
              <a:rPr lang="pl-PL" sz="2400" i="1" dirty="0">
                <a:solidFill>
                  <a:schemeClr val="bg1"/>
                </a:solidFill>
                <a:latin typeface="Source Sans Pro SemiBold" panose="020B0603030403020204" pitchFamily="34" charset="0"/>
              </a:rPr>
              <a:t>Zarządzanie i marketing w gospodarce cyfrowej</a:t>
            </a:r>
            <a:br>
              <a:rPr lang="pl-PL" sz="2400" dirty="0">
                <a:solidFill>
                  <a:schemeClr val="bg1"/>
                </a:solidFill>
                <a:latin typeface="+mn-lt"/>
              </a:rPr>
            </a:br>
            <a:br>
              <a:rPr lang="pl-PL" sz="2400" i="0" dirty="0">
                <a:solidFill>
                  <a:schemeClr val="bg1"/>
                </a:solidFill>
              </a:rPr>
            </a:br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E0A9D05-C0D1-4A94-9366-096578C18811}"/>
              </a:ext>
            </a:extLst>
          </p:cNvPr>
          <p:cNvSpPr txBox="1"/>
          <p:nvPr/>
        </p:nvSpPr>
        <p:spPr>
          <a:xfrm>
            <a:off x="1138135" y="1197620"/>
            <a:ext cx="10491281" cy="5122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Uruchomienie studiów I stopnia stacjonarnych i niestacjonarnych o profilu praktycznym</a:t>
            </a: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specjalności (</a:t>
            </a: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Rachunkowość i zarządzanie finansami cyfrowymi, Digital marketing i  zarzadzanie sprzedażą;</a:t>
            </a: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Zmniejszenie udziału wykładów na rzecz innych form dydaktycznych aktywizujących studentów, np. PBL (Project/Problem </a:t>
            </a:r>
            <a:r>
              <a:rPr lang="pl-PL" sz="2000" dirty="0" err="1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Learning), Design </a:t>
            </a:r>
            <a:r>
              <a:rPr lang="pl-PL" sz="2000" dirty="0" err="1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Wprowadzenie metod i technik kształcenia na odległość;</a:t>
            </a: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Udostępnienie studentom różnorodnych form zasobów edukacyjnych</a:t>
            </a: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Wprowadzenie </a:t>
            </a:r>
            <a:r>
              <a:rPr lang="pl-PL" sz="2000" dirty="0" err="1">
                <a:solidFill>
                  <a:srgbClr val="3A6E7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mikropoświadczeń</a:t>
            </a: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;</a:t>
            </a: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Wprowadzenie blokowego programu zajęć uelastyczniającego kształcenie, zajęcia prowadzone przez praktyków;</a:t>
            </a:r>
          </a:p>
          <a:p>
            <a:pPr marL="457200" indent="-457200">
              <a:lnSpc>
                <a:spcPct val="150000"/>
              </a:lnSpc>
              <a:buClr>
                <a:srgbClr val="519FAB"/>
              </a:buClr>
              <a:buFont typeface="Wingdings" panose="05000000000000000000" pitchFamily="2" charset="2"/>
              <a:buChar char="n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Ścisła współpraca z partnerami z otoczenia społeczno-gospodarczego.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3A6E73"/>
              </a:solidFill>
              <a:effectLst/>
              <a:uLnTx/>
              <a:uFillTx/>
              <a:latin typeface="Source Sans Pro" panose="020B0503030403020204" pitchFamily="34" charset="0"/>
              <a:ea typeface="Source Sans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470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922FA-1D04-909C-A539-9040069E9E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43E9BF-ABA2-E2E3-CC6A-9945F99B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865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r>
              <a:rPr lang="pl-PL" sz="3100" dirty="0">
                <a:solidFill>
                  <a:schemeClr val="lt1"/>
                </a:solidFill>
                <a:latin typeface="Source Sans Pro SemiBold" panose="020B0603030403020204" pitchFamily="34" charset="0"/>
                <a:ea typeface="+mn-ea"/>
                <a:cs typeface="+mn-cs"/>
              </a:rPr>
              <a:t>Kluczowe wskaźniki programu </a:t>
            </a: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6091D25E-906E-7051-9F22-ED05CE92D2CA}"/>
              </a:ext>
            </a:extLst>
          </p:cNvPr>
          <p:cNvSpPr txBox="1"/>
          <p:nvPr/>
        </p:nvSpPr>
        <p:spPr>
          <a:xfrm>
            <a:off x="1196502" y="1955260"/>
            <a:ext cx="1075810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</a:rPr>
              <a:t>      Studia I stopnia stacjonarne i niestacjonarne  o profilu praktycznym - 185 ECTS</a:t>
            </a:r>
          </a:p>
          <a:p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</a:rPr>
              <a:t>      Przyporządkowanie do dwóch dyscyplin:	Nauki o zarządzaniu i jakości - 66%,</a:t>
            </a:r>
          </a:p>
          <a:p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</a:rPr>
              <a:t>					 	 Ekonomia i finanse - 34 %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</a:rPr>
              <a:t>     Wprowadzenie metod i technik kształcenia na odległość - </a:t>
            </a: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58 ECTS- 32 % ECTS </a:t>
            </a:r>
          </a:p>
          <a:p>
            <a:pPr marL="0" indent="0">
              <a:buNone/>
            </a:pP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  <a:ea typeface="Source Sans Pro"/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      Efekty uczenia się : wiedza-8, umiejętności -12, kompetencje społeczne-6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  <a:ea typeface="Source Sans Pro"/>
              <a:cs typeface="Calibri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Source Sans Pro"/>
                <a:cs typeface="Calibri"/>
              </a:rPr>
              <a:t>     Program studiów zgodny w wymogami </a:t>
            </a: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Zarządzenia nr 158 / 2020</a:t>
            </a:r>
            <a:r>
              <a:rPr lang="pl-PL" sz="2000" dirty="0">
                <a:solidFill>
                  <a:srgbClr val="3A6E73"/>
                </a:solidFill>
                <a:latin typeface="Source Sans Pro" panose="020B05030304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000" dirty="0">
                <a:solidFill>
                  <a:srgbClr val="3A6E73"/>
                </a:solidFill>
                <a:effectLst/>
                <a:latin typeface="Source Sans Pro" panose="020B0503030403020204" pitchFamily="34" charset="0"/>
                <a:ea typeface="Times New Roman" panose="02020603050405020304" pitchFamily="18" charset="0"/>
              </a:rPr>
              <a:t>Rektora PW, zał. 1</a:t>
            </a:r>
            <a:endParaRPr lang="pl-PL" sz="2000" dirty="0">
              <a:solidFill>
                <a:srgbClr val="3A6E73"/>
              </a:solidFill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29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A6FA5-0377-149D-6185-7AC214245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62A039-6824-0DD3-5214-0573F719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954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r>
              <a:rPr lang="pl-PL" sz="3100" dirty="0">
                <a:solidFill>
                  <a:schemeClr val="bg1"/>
                </a:solidFill>
              </a:rPr>
              <a:t>Efekty z zakresu wiedzy</a:t>
            </a:r>
            <a:br>
              <a:rPr lang="pl-PL" sz="1600" dirty="0"/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endParaRPr lang="pl-PL" dirty="0"/>
          </a:p>
        </p:txBody>
      </p:sp>
      <p:graphicFrame>
        <p:nvGraphicFramePr>
          <p:cNvPr id="3" name="Symbol zastępczy zawartości 4">
            <a:extLst>
              <a:ext uri="{FF2B5EF4-FFF2-40B4-BE49-F238E27FC236}">
                <a16:creationId xmlns:a16="http://schemas.microsoft.com/office/drawing/2014/main" id="{004F0F26-380A-4F96-1107-A45E8934D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695779"/>
              </p:ext>
            </p:extLst>
          </p:nvPr>
        </p:nvGraphicFramePr>
        <p:xfrm>
          <a:off x="1313234" y="1106932"/>
          <a:ext cx="10172314" cy="5601106"/>
        </p:xfrm>
        <a:graphic>
          <a:graphicData uri="http://schemas.openxmlformats.org/drawingml/2006/table">
            <a:tbl>
              <a:tblPr firstRow="1" firstCol="1" bandRow="1"/>
              <a:tblGrid>
                <a:gridCol w="1297212">
                  <a:extLst>
                    <a:ext uri="{9D8B030D-6E8A-4147-A177-3AD203B41FA5}">
                      <a16:colId xmlns:a16="http://schemas.microsoft.com/office/drawing/2014/main" val="2972817044"/>
                    </a:ext>
                  </a:extLst>
                </a:gridCol>
                <a:gridCol w="8030156">
                  <a:extLst>
                    <a:ext uri="{9D8B030D-6E8A-4147-A177-3AD203B41FA5}">
                      <a16:colId xmlns:a16="http://schemas.microsoft.com/office/drawing/2014/main" val="2088931589"/>
                    </a:ext>
                  </a:extLst>
                </a:gridCol>
                <a:gridCol w="844946">
                  <a:extLst>
                    <a:ext uri="{9D8B030D-6E8A-4147-A177-3AD203B41FA5}">
                      <a16:colId xmlns:a16="http://schemas.microsoft.com/office/drawing/2014/main" val="3504728371"/>
                    </a:ext>
                  </a:extLst>
                </a:gridCol>
              </a:tblGrid>
              <a:tr h="7492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kern="100" spc="-20" dirty="0">
                          <a:effectLst/>
                        </a:rPr>
                        <a:t>Kod efektu kierunkowego</a:t>
                      </a:r>
                      <a:endParaRPr lang="pl-PL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kern="100" spc="-20" dirty="0">
                          <a:effectLst/>
                        </a:rPr>
                        <a:t>Poziom 6</a:t>
                      </a:r>
                      <a:endParaRPr lang="pl-PL" sz="1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Kod składnika opisu wg PRK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3764"/>
                  </a:ext>
                </a:extLst>
              </a:tr>
              <a:tr h="1887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600" kern="100" spc="-20" dirty="0">
                          <a:effectLst/>
                        </a:rPr>
                        <a:t> </a:t>
                      </a:r>
                      <a:endParaRPr lang="pl-PL" sz="7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WIEDZA [P6U_W] - ZNA I ROZUMIE: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490572"/>
                  </a:ext>
                </a:extLst>
              </a:tr>
              <a:tr h="569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K_W01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 zaawansowanym stopniu kluczowe zagadnienia używane w zarządzaniu, marketingu, ekonomii, finansach i rachunkowości oraz zastosowanie tych terminów w obrębie pokrewnych dyscyplin, a także zna miejsce dyscyplin nauki o zarządzaniu i jakości oraz ekonomia i finanse w systemie nauk społecznych.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P6S_WG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009417"/>
                  </a:ext>
                </a:extLst>
              </a:tr>
              <a:tr h="8598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K_W02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 zaawansowanym stopniu procesy związane z gospodarką cyfrową z perspektywy człowieka, organizacji, branży, świata w zjawiskach zarządczych i ekonomicznych ze szczególnym odniesieniem do rachunkowości, finansów, marketingu i sprzedaży.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P6S_WG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P6S_WK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16475"/>
                  </a:ext>
                </a:extLst>
              </a:tr>
              <a:tr h="518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K_W03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 zaawansowanym stopniu przepisy prawa regulujące działalność organizacji ze szczególnym uwzględnieniem działalności finansowo-rachunkowej lub marketingu i sprzedaży. 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P6S_WG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P6S_WK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8475"/>
                  </a:ext>
                </a:extLst>
              </a:tr>
              <a:tr h="518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K_W04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w zaawansowanym stopniu metody w tym  matematyczne, statystyczne i narzędzia informatyczne gromadzenia, analizy i prezentacji danych oraz informacji finansowych i jakościowych.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P6S_WG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012889"/>
                  </a:ext>
                </a:extLst>
              </a:tr>
              <a:tr h="518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K_W05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w zaawansowanym stopniu zasady i narzędzia zarządzania i marketingu w odniesieniu do sprzedaży oraz transakcji finansowo-księgowych w środowisku wirtualnym.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P6S_WG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399486"/>
                  </a:ext>
                </a:extLst>
              </a:tr>
              <a:tr h="518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K_W06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fundamentalne dylematy współczesnej cywilizacji dotyczące miedzy innymi sztucznej inteligencji, ekonomii zrównoważonego rozwoju, gospodarki cyfrowej i bezpieczeństwa.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P6S_WK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406625"/>
                  </a:ext>
                </a:extLst>
              </a:tr>
              <a:tr h="5695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>
                          <a:effectLst/>
                        </a:rPr>
                        <a:t>K_W07</a:t>
                      </a:r>
                      <a:endParaRPr lang="pl-PL" sz="1100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etyczne, ekonomiczne, behawioralne i środowiskowe uwarunkowania różnych rodzajów działalności zawodowej związanej ze sprzedażą, marketingiem, finansami, rachunkowością prowadzonych w środowisku informatycznym, w tym podstawowe pojęcia i zasady z zakresu ochrony własności przemysłowej i prawa autorskiego. 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P6S_WK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205994"/>
                  </a:ext>
                </a:extLst>
              </a:tr>
              <a:tr h="518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K_W08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marL="76835" marR="8382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podstawowe zasady tworzenia i rozwoju różnych form przedsiębiorczości ze szczególnym uwzględnieniem e-biznesu.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22" marR="5422" marT="5422" marB="5422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Source Sans Pro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P6S_WK</a:t>
                      </a:r>
                      <a:endParaRPr lang="pl-PL" sz="1100" kern="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100" kern="100" spc="-20" dirty="0">
                          <a:effectLst/>
                        </a:rPr>
                        <a:t> </a:t>
                      </a:r>
                      <a:endParaRPr lang="pl-PL" sz="11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42" marR="39042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466A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25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6879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0B775-B83C-1762-544A-0E0B730CC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661704-F4EE-64F8-7847-4D127E6A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954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r>
              <a:rPr lang="pl-PL" sz="3100" dirty="0">
                <a:solidFill>
                  <a:schemeClr val="bg1"/>
                </a:solidFill>
              </a:rPr>
              <a:t>Efekty z zakresu umiejętności</a:t>
            </a:r>
            <a:br>
              <a:rPr lang="pl-PL" sz="1600" dirty="0"/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endParaRPr lang="pl-PL" dirty="0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2379FCC9-5AF5-CDBF-CB33-1B3A477BE3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599" y="1106931"/>
            <a:ext cx="10086975" cy="5055744"/>
          </a:xfrm>
        </p:spPr>
      </p:pic>
    </p:spTree>
    <p:extLst>
      <p:ext uri="{BB962C8B-B14F-4D97-AF65-F5344CB8AC3E}">
        <p14:creationId xmlns:p14="http://schemas.microsoft.com/office/powerpoint/2010/main" val="292637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A40BA-DE0D-6703-2E26-F19E0659A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E976EB-46BC-19B6-CD76-17B3C30E6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954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r>
              <a:rPr lang="pl-PL" sz="3100" dirty="0">
                <a:solidFill>
                  <a:schemeClr val="bg1"/>
                </a:solidFill>
              </a:rPr>
              <a:t>Efekty z zakresu kompetencji społecznych</a:t>
            </a:r>
            <a:br>
              <a:rPr lang="pl-PL" sz="1600" dirty="0"/>
            </a:br>
            <a:br>
              <a:rPr lang="pl-PL" sz="3200" b="1" dirty="0">
                <a:solidFill>
                  <a:schemeClr val="bg1"/>
                </a:solidFill>
                <a:latin typeface="Source Sans Pro Light" panose="020B0403030403020204" pitchFamily="34" charset="0"/>
              </a:rPr>
            </a:br>
            <a:endParaRPr lang="pl-PL" dirty="0"/>
          </a:p>
        </p:txBody>
      </p:sp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CAE091BC-854A-E3A7-3314-1EB6E1700B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0175" y="1106931"/>
            <a:ext cx="10515522" cy="5189102"/>
          </a:xfrm>
        </p:spPr>
      </p:pic>
    </p:spTree>
    <p:extLst>
      <p:ext uri="{BB962C8B-B14F-4D97-AF65-F5344CB8AC3E}">
        <p14:creationId xmlns:p14="http://schemas.microsoft.com/office/powerpoint/2010/main" val="1227662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0D348A6-45EA-83B9-6C47-B18DFA1D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bg1"/>
                </a:solidFill>
              </a:rPr>
              <a:t>Plan </a:t>
            </a:r>
            <a:r>
              <a:rPr lang="pl-PL" sz="3100" dirty="0">
                <a:solidFill>
                  <a:schemeClr val="bg1"/>
                </a:solidFill>
              </a:rPr>
              <a:t>studiów</a:t>
            </a:r>
            <a:r>
              <a:rPr lang="pl-PL" dirty="0">
                <a:solidFill>
                  <a:schemeClr val="bg1"/>
                </a:solidFill>
              </a:rPr>
              <a:t> bazuje na przedmiotach </a:t>
            </a:r>
            <a:br>
              <a:rPr lang="pl-PL" dirty="0"/>
            </a:br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2B5A342-41D0-F12E-A41D-DE02E60B7599}"/>
              </a:ext>
            </a:extLst>
          </p:cNvPr>
          <p:cNvSpPr txBox="1"/>
          <p:nvPr/>
        </p:nvSpPr>
        <p:spPr>
          <a:xfrm>
            <a:off x="1635370" y="1222130"/>
            <a:ext cx="10347080" cy="4611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Podstawowych: matematyka, prawo , społeczna odpowiedzialność biznesu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Kierunkowych : e-biznes i gospodarka cyfrowa, zarządzanie zasobami ludzkimi , zarzadzanie strategiczne i operacyjne, marketing międzynarodowy, mikro i  makroekonomia, rachunkowość, statystka i badanie rynku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Specjalnościowych</a:t>
            </a:r>
          </a:p>
        </p:txBody>
      </p:sp>
    </p:spTree>
    <p:extLst>
      <p:ext uri="{BB962C8B-B14F-4D97-AF65-F5344CB8AC3E}">
        <p14:creationId xmlns:p14="http://schemas.microsoft.com/office/powerpoint/2010/main" val="367496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A1681-AF5A-33AD-E7EA-8121847D8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6AE5FF0-C86C-889C-85DF-9F04947BF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sz="3100" dirty="0">
                <a:solidFill>
                  <a:schemeClr val="bg1"/>
                </a:solidFill>
              </a:rPr>
              <a:t>Specjalność –Digital marketing i zarządzanie sprzedażą</a:t>
            </a:r>
            <a:br>
              <a:rPr lang="pl-PL" dirty="0"/>
            </a:br>
            <a:br>
              <a:rPr lang="pl-PL" dirty="0"/>
            </a:br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BAC9154-B71B-1519-2758-1A822DC3A8F7}"/>
              </a:ext>
            </a:extLst>
          </p:cNvPr>
          <p:cNvSpPr txBox="1"/>
          <p:nvPr/>
        </p:nvSpPr>
        <p:spPr>
          <a:xfrm>
            <a:off x="1635370" y="1222130"/>
            <a:ext cx="10347080" cy="4999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10 przedmiotów, w tym : Digital marketing, E-commerce, Content marketing, Strategie i techniki sprzedaży, Znaczenie 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social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 media w marketingu cyfrowym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Bazujemy na programach:  Marketplace,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Revas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2 moduły branżowej symulacji biznesowej (zarządzanie firmą , zarządzanie projektami)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Zajęcia w formie ćwiczeń  w salach komputerowych poprowadzą praktycy</a:t>
            </a:r>
          </a:p>
        </p:txBody>
      </p:sp>
    </p:spTree>
    <p:extLst>
      <p:ext uri="{BB962C8B-B14F-4D97-AF65-F5344CB8AC3E}">
        <p14:creationId xmlns:p14="http://schemas.microsoft.com/office/powerpoint/2010/main" val="15934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0033D-883B-EF22-9B78-47D08DA33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7977A36-B45F-AD1F-95C0-8A65D6EA6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707" y="219291"/>
            <a:ext cx="8120743" cy="887640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br>
              <a:rPr lang="pl-PL" dirty="0"/>
            </a:br>
            <a:r>
              <a:rPr lang="pl-PL" sz="3100" dirty="0">
                <a:solidFill>
                  <a:schemeClr val="bg1"/>
                </a:solidFill>
              </a:rPr>
              <a:t>Specjalność –Rachunkowość i zarzadzanie finansami cyfrowymi</a:t>
            </a:r>
            <a:br>
              <a:rPr lang="pl-PL" sz="1600" dirty="0"/>
            </a:br>
            <a:br>
              <a:rPr lang="pl-PL" dirty="0"/>
            </a:br>
            <a:br>
              <a:rPr lang="pl-PL" dirty="0"/>
            </a:br>
            <a:endParaRPr lang="en-US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7D44AAC8-84EE-6151-468E-67BEC0E81126}"/>
              </a:ext>
            </a:extLst>
          </p:cNvPr>
          <p:cNvSpPr txBox="1"/>
          <p:nvPr/>
        </p:nvSpPr>
        <p:spPr>
          <a:xfrm>
            <a:off x="1635370" y="1222130"/>
            <a:ext cx="10347080" cy="4999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10 przedmiotów w tym: Analityka biznesowa w systemie ERP, Księgowy i finansista w systemie ERP, Zastosowanie narzędzi IT w kadrach i płacach, Zarządzanie finansami osobistymi, Ewidencja podatkowa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Bazujemy na programach: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SAP University </a:t>
            </a:r>
            <a:r>
              <a:rPr kumimoji="0" lang="pl-P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Alliances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, 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ISOF-ERP , </a:t>
            </a:r>
            <a:r>
              <a:rPr kumimoji="0" lang="pl-P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Comarch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ERP , SYMFONIA, PŁATNIK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006872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6872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t>Zajęcia w formie ćwiczeń  w salach komputerowych poprowadzą praktycy</a:t>
            </a:r>
          </a:p>
        </p:txBody>
      </p:sp>
    </p:spTree>
    <p:extLst>
      <p:ext uri="{BB962C8B-B14F-4D97-AF65-F5344CB8AC3E}">
        <p14:creationId xmlns:p14="http://schemas.microsoft.com/office/powerpoint/2010/main" val="674049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W Paleta Kolorow">
      <a:dk1>
        <a:sysClr val="windowText" lastClr="000000"/>
      </a:dk1>
      <a:lt1>
        <a:sysClr val="window" lastClr="FFFFFF"/>
      </a:lt1>
      <a:dk2>
        <a:srgbClr val="01426A"/>
      </a:dk2>
      <a:lt2>
        <a:srgbClr val="BFB8AF"/>
      </a:lt2>
      <a:accent1>
        <a:srgbClr val="307FE2"/>
      </a:accent1>
      <a:accent2>
        <a:srgbClr val="007C91"/>
      </a:accent2>
      <a:accent3>
        <a:srgbClr val="F2A900"/>
      </a:accent3>
      <a:accent4>
        <a:srgbClr val="CD001A"/>
      </a:accent4>
      <a:accent5>
        <a:srgbClr val="643317"/>
      </a:accent5>
      <a:accent6>
        <a:srgbClr val="3C1053"/>
      </a:accent6>
      <a:hlink>
        <a:srgbClr val="0000FF"/>
      </a:hlink>
      <a:folHlink>
        <a:srgbClr val="80008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2" id="{3A3258F2-4C8C-4A74-911F-B3336DECA134}" vid="{889382BF-0935-473F-B85A-77AFD3F0A7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3A88416C705242B558AA65185A65F3" ma:contentTypeVersion="13" ma:contentTypeDescription="Utwórz nowy dokument." ma:contentTypeScope="" ma:versionID="2c392a206e3a17582449743567061dfe">
  <xsd:schema xmlns:xsd="http://www.w3.org/2001/XMLSchema" xmlns:xs="http://www.w3.org/2001/XMLSchema" xmlns:p="http://schemas.microsoft.com/office/2006/metadata/properties" xmlns:ns2="b60c2524-0b74-49b6-a55a-f6de21abdcc9" xmlns:ns3="cf3f073c-b2cf-4de0-b49a-5182ab34a2ce" targetNamespace="http://schemas.microsoft.com/office/2006/metadata/properties" ma:root="true" ma:fieldsID="3baee06da74491bb2f5cec849d7bc8d4" ns2:_="" ns3:_="">
    <xsd:import namespace="b60c2524-0b74-49b6-a55a-f6de21abdcc9"/>
    <xsd:import namespace="cf3f073c-b2cf-4de0-b49a-5182ab34a2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c2524-0b74-49b6-a55a-f6de21abdc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e1a26482-f116-441c-86cb-e37980d8bfa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f073c-b2cf-4de0-b49a-5182ab34a2c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d553e0b-f6e5-4ffa-8b66-873fec43bb30}" ma:internalName="TaxCatchAll" ma:showField="CatchAllData" ma:web="cf3f073c-b2cf-4de0-b49a-5182ab34a2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0c2524-0b74-49b6-a55a-f6de21abdcc9">
      <Terms xmlns="http://schemas.microsoft.com/office/infopath/2007/PartnerControls"/>
    </lcf76f155ced4ddcb4097134ff3c332f>
    <TaxCatchAll xmlns="cf3f073c-b2cf-4de0-b49a-5182ab34a2c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3FF647-23FB-44D9-B512-C90A9C7ADE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c2524-0b74-49b6-a55a-f6de21abdcc9"/>
    <ds:schemaRef ds:uri="cf3f073c-b2cf-4de0-b49a-5182ab34a2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0B3A4D-A881-46A0-97B4-AAD8C41CDC4A}">
  <ds:schemaRefs>
    <ds:schemaRef ds:uri="http://schemas.microsoft.com/office/2006/metadata/properties"/>
    <ds:schemaRef ds:uri="http://schemas.microsoft.com/office/infopath/2007/PartnerControls"/>
    <ds:schemaRef ds:uri="b60c2524-0b74-49b6-a55a-f6de21abdcc9"/>
    <ds:schemaRef ds:uri="cf3f073c-b2cf-4de0-b49a-5182ab34a2ce"/>
  </ds:schemaRefs>
</ds:datastoreItem>
</file>

<file path=customXml/itemProps3.xml><?xml version="1.0" encoding="utf-8"?>
<ds:datastoreItem xmlns:ds="http://schemas.openxmlformats.org/officeDocument/2006/customXml" ds:itemID="{7FB220C1-F443-4F56-9E56-367DB7A3D2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OMNIS2_Szablon_Prezentacja (1)</Template>
  <TotalTime>107</TotalTime>
  <Words>767</Words>
  <Application>Microsoft Office PowerPoint</Application>
  <PresentationFormat>Panoramiczny</PresentationFormat>
  <Paragraphs>95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10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21" baseType="lpstr">
      <vt:lpstr>Aptos</vt:lpstr>
      <vt:lpstr>Arial</vt:lpstr>
      <vt:lpstr>Calibri</vt:lpstr>
      <vt:lpstr>Source Sans Pro</vt:lpstr>
      <vt:lpstr>Source Sans Pro Light</vt:lpstr>
      <vt:lpstr>Source Sans Pro SemiBold</vt:lpstr>
      <vt:lpstr>Source Sans Pro SemiBold</vt:lpstr>
      <vt:lpstr>Source Serif Pro</vt:lpstr>
      <vt:lpstr>Times New Roman</vt:lpstr>
      <vt:lpstr>Wingdings</vt:lpstr>
      <vt:lpstr>Motyw pakietu Office</vt:lpstr>
      <vt:lpstr>Zarządzanie i marketing w gospodarce cyfrowej </vt:lpstr>
      <vt:lpstr>  Propozycja nowego kierunku    Zarządzanie i marketing w gospodarce cyfrowej  </vt:lpstr>
      <vt:lpstr> Kluczowe wskaźniki programu  </vt:lpstr>
      <vt:lpstr>  Efekty z zakresu wiedzy  </vt:lpstr>
      <vt:lpstr>  Efekty z zakresu umiejętności  </vt:lpstr>
      <vt:lpstr>  Efekty z zakresu kompetencji społecznych  </vt:lpstr>
      <vt:lpstr>Plan studiów bazuje na przedmiotach  </vt:lpstr>
      <vt:lpstr>  Specjalność –Digital marketing i zarządzanie sprzedażą  </vt:lpstr>
      <vt:lpstr>   Specjalność –Rachunkowość i zarzadzanie finansami cyfrowymi   </vt:lpstr>
      <vt:lpstr>Mikroprogramy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Głodkowska-Wojtalewicz Agnieszka</dc:creator>
  <cp:lastModifiedBy>Głodkowska-Wojtalewicz Agnieszka</cp:lastModifiedBy>
  <cp:revision>8</cp:revision>
  <dcterms:created xsi:type="dcterms:W3CDTF">2024-11-05T12:49:24Z</dcterms:created>
  <dcterms:modified xsi:type="dcterms:W3CDTF">2025-09-17T05:34:09Z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0x0101004E3A88416C705242B558AA65185A65F3</vt:lpwstr>
  </property>
</Properties>
</file>